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44" r:id="rId2"/>
  </p:sldMasterIdLst>
  <p:notesMasterIdLst>
    <p:notesMasterId r:id="rId10"/>
  </p:notesMasterIdLst>
  <p:sldIdLst>
    <p:sldId id="293" r:id="rId3"/>
    <p:sldId id="340" r:id="rId4"/>
    <p:sldId id="342" r:id="rId5"/>
    <p:sldId id="345" r:id="rId6"/>
    <p:sldId id="346" r:id="rId7"/>
    <p:sldId id="347" r:id="rId8"/>
    <p:sldId id="341" r:id="rId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Зайкова Наталья" initials="ЗН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FF9D2"/>
    <a:srgbClr val="CCFF33"/>
    <a:srgbClr val="FEC6C7"/>
    <a:srgbClr val="90B6E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4628" autoAdjust="0"/>
  </p:normalViewPr>
  <p:slideViewPr>
    <p:cSldViewPr>
      <p:cViewPr varScale="1">
        <p:scale>
          <a:sx n="110" d="100"/>
          <a:sy n="110" d="100"/>
        </p:scale>
        <p:origin x="-20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97819-E3A2-44B2-94D3-290C74FDDB3A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6DC822-3EA7-4DB4-A94C-4B712AF18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5965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2E17-299F-48AD-AF4D-D44DE29776FD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5E8C-52FE-473B-8CE7-7665F3DB1C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6161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2E17-299F-48AD-AF4D-D44DE29776FD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5E8C-52FE-473B-8CE7-7665F3DB1C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6000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2E17-299F-48AD-AF4D-D44DE29776FD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5E8C-52FE-473B-8CE7-7665F3DB1C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53622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7C7A95-7F46-49DF-9D98-1208D6505E95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27.08.2021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69A846-B56C-4D7F-B9E3-8EBC6A756E0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6478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7C7A95-7F46-49DF-9D98-1208D6505E95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27.08.2021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69A846-B56C-4D7F-B9E3-8EBC6A756E0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5421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7C7A95-7F46-49DF-9D98-1208D6505E95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27.08.2021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69A846-B56C-4D7F-B9E3-8EBC6A756E0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8166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7C7A95-7F46-49DF-9D98-1208D6505E95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27.08.2021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69A846-B56C-4D7F-B9E3-8EBC6A756E0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1083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7C7A95-7F46-49DF-9D98-1208D6505E95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27.08.2021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69A846-B56C-4D7F-B9E3-8EBC6A756E0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08160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7C7A95-7F46-49DF-9D98-1208D6505E95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27.08.2021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69A846-B56C-4D7F-B9E3-8EBC6A756E0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07055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7C7A95-7F46-49DF-9D98-1208D6505E95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27.08.2021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69A846-B56C-4D7F-B9E3-8EBC6A756E0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00951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7C7A95-7F46-49DF-9D98-1208D6505E95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27.08.2021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69A846-B56C-4D7F-B9E3-8EBC6A756E0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900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2E17-299F-48AD-AF4D-D44DE29776FD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5E8C-52FE-473B-8CE7-7665F3DB1C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32686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7C7A95-7F46-49DF-9D98-1208D6505E95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27.08.2021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69A846-B56C-4D7F-B9E3-8EBC6A756E0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03276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7C7A95-7F46-49DF-9D98-1208D6505E95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27.08.2021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69A846-B56C-4D7F-B9E3-8EBC6A756E0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94336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7C7A95-7F46-49DF-9D98-1208D6505E95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27.08.2021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69A846-B56C-4D7F-B9E3-8EBC6A756E0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9853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2E17-299F-48AD-AF4D-D44DE29776FD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5E8C-52FE-473B-8CE7-7665F3DB1C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9879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2E17-299F-48AD-AF4D-D44DE29776FD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5E8C-52FE-473B-8CE7-7665F3DB1C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7333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2E17-299F-48AD-AF4D-D44DE29776FD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5E8C-52FE-473B-8CE7-7665F3DB1C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71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2E17-299F-48AD-AF4D-D44DE29776FD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5E8C-52FE-473B-8CE7-7665F3DB1C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943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2E17-299F-48AD-AF4D-D44DE29776FD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5E8C-52FE-473B-8CE7-7665F3DB1C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653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2E17-299F-48AD-AF4D-D44DE29776FD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5E8C-52FE-473B-8CE7-7665F3DB1C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82358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2E17-299F-48AD-AF4D-D44DE29776FD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5E8C-52FE-473B-8CE7-7665F3DB1C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5792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42000">
              <a:schemeClr val="bg1">
                <a:lumMod val="10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D2E17-299F-48AD-AF4D-D44DE29776FD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45E8C-52FE-473B-8CE7-7665F3DB1C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1102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7C7A95-7F46-49DF-9D98-1208D6505E95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27.08.2021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69A846-B56C-4D7F-B9E3-8EBC6A756E0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7923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784976" cy="576064"/>
          </a:xfr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Правления ПФР от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27.10.2020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№769п с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июля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вносятся изменения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форму «Сведения о трудовой деятельности зарегистрированных лиц»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764705"/>
            <a:ext cx="8784976" cy="432048"/>
          </a:xfr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ts val="1100"/>
              </a:lnSpc>
              <a:spcBef>
                <a:spcPct val="0"/>
              </a:spcBef>
            </a:pPr>
            <a:r>
              <a:rPr lang="ru-RU" sz="1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Реквизиты «Отчетный период – месяц – год» исключаются в связи с переходом на представление сведений о приеме/увольнении на следующий день;</a:t>
            </a:r>
          </a:p>
          <a:p>
            <a:pPr algn="ctr">
              <a:lnSpc>
                <a:spcPts val="1100"/>
              </a:lnSpc>
              <a:spcBef>
                <a:spcPct val="0"/>
              </a:spcBef>
            </a:pPr>
            <a:endParaRPr lang="ru-RU" sz="14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07504" y="1268760"/>
            <a:ext cx="878497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100"/>
              </a:lnSpc>
              <a:spcBef>
                <a:spcPct val="0"/>
              </a:spcBef>
            </a:pPr>
            <a:r>
              <a:rPr lang="ru-RU" sz="1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Форма дополняется возможностью проставления признака «Работа в районах Крайнего Севера/Работа в местностях, приравненных к районам Крайнего Севера;</a:t>
            </a:r>
            <a:endParaRPr lang="ru-RU" sz="14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07504" y="1772816"/>
            <a:ext cx="8784976" cy="4320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100"/>
              </a:lnSpc>
              <a:spcBef>
                <a:spcPct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указания регистрационного номера страхователя ЗА которого представляются сведения – в случаях необходимости отмены/корректировки сведений правопреемником организации;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98530983"/>
              </p:ext>
            </p:extLst>
          </p:nvPr>
        </p:nvGraphicFramePr>
        <p:xfrm>
          <a:off x="107504" y="2872499"/>
          <a:ext cx="8856986" cy="3940877"/>
        </p:xfrm>
        <a:graphic>
          <a:graphicData uri="http://schemas.openxmlformats.org/drawingml/2006/table">
            <a:tbl>
              <a:tblPr/>
              <a:tblGrid>
                <a:gridCol w="10688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09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809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809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688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5269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6403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099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7814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73167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21577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73167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26694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426004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</a:tblGrid>
              <a:tr h="11343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700" b="0" i="0" u="sng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Форма СЗВ-ТД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8801"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Сведения о трудовой деятельности зарегистрированного лица (СЗВ-ТД)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3436">
                <a:tc>
                  <a:txBody>
                    <a:bodyPr/>
                    <a:lstStyle/>
                    <a:p>
                      <a:pPr algn="ctr" fontAlgn="ctr"/>
                      <a:endParaRPr lang="ru-RU" sz="3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343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Сведения о страхователе: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13436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Регистрационный номер в ПФР ______________________________________________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13436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Работодатель (наименование)    ______________________________________________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3436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ИНН                                               ______________________________________________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13436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КПП                                               ______________________________________________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13436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Сведения о работодателе, правопреемником которого является страхователь: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13436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Регистрационный номер в ПФР ______________________________________________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13436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Работодатель (наименование)    ______________________________________________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13436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ИНН                                               ______________________________________________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13436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КПП                                               ______________________________________________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13436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Сведения о зарегистрированном лице: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13436"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Фамилия   ______________________________________________________________________________________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13436"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Имя           ______________________________________________________________________________________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13436"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Отчество (при наличии)  __________________________________________________________________________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13436"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Дата рождения «____» ____________   ___________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13436"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СНИЛС     ______________________________________________________________________________________</a:t>
                      </a: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13436"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13436">
                <a:tc gridSpan="7"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Подано заявление о продолжении ведения трудовой книжки </a:t>
                      </a: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28" marR="5828" marT="58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13436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дата подачи</a:t>
                      </a:r>
                    </a:p>
                  </a:txBody>
                  <a:tcPr marL="5828" marR="5828" marT="5828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Признак отмены</a:t>
                      </a:r>
                    </a:p>
                  </a:txBody>
                  <a:tcPr marL="5828" marR="5828" marT="58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13436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Подано заявление о предоставлении сведений о трудовой деятельности</a:t>
                      </a: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828" marR="5828" marT="58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828" marR="5828" marT="582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13436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дата подачи</a:t>
                      </a:r>
                    </a:p>
                  </a:txBody>
                  <a:tcPr marL="5828" marR="5828" marT="5828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Признак отмены</a:t>
                      </a:r>
                    </a:p>
                  </a:txBody>
                  <a:tcPr marL="5828" marR="5828" marT="58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113436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113436">
                <a:tc>
                  <a:txBody>
                    <a:bodyPr/>
                    <a:lstStyle/>
                    <a:p>
                      <a:pPr algn="l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28" marR="5828" marT="58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8" marR="5828" marT="58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11343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№ п/п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Сведения о трудовой деятельности зарегистрированного лица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Признак отмены записи сведений о приеме, переводе, увольнении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  <a:tr h="1148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Дата (число,  месяц, год) приема, перевода,  увольнения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Сведения о приеме, переводе, увольнении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Работа в районах Крайнего Севера/Работа в местностях, приравненных к районам Крайнего Севера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Основание 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27"/>
                  </a:ext>
                </a:extLst>
              </a:tr>
              <a:tr h="5363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Трудовая функция (должность, профессия, специальность, квалификация, конкретный вид поручаемой работы), структурное подразделение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Код выполняемой функции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увольнения, пункт, часть статьи, статья Трудового кодекса Российской Федерации, федерального закона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документа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Дата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Номер документа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28"/>
                  </a:ext>
                </a:extLst>
              </a:tr>
              <a:tr h="980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9"/>
                  </a:ext>
                </a:extLst>
              </a:tr>
              <a:tr h="1134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828" marR="5828" marT="58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28" marR="5828" marT="58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0"/>
                  </a:ext>
                </a:extLst>
              </a:tr>
            </a:tbl>
          </a:graphicData>
        </a:graphic>
      </p:graphicFrame>
      <p:sp>
        <p:nvSpPr>
          <p:cNvPr id="10" name="Стрелка вниз 9"/>
          <p:cNvSpPr/>
          <p:nvPr/>
        </p:nvSpPr>
        <p:spPr>
          <a:xfrm>
            <a:off x="2483768" y="5589240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лево 10"/>
          <p:cNvSpPr/>
          <p:nvPr/>
        </p:nvSpPr>
        <p:spPr>
          <a:xfrm>
            <a:off x="3563888" y="3789040"/>
            <a:ext cx="720080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0800000">
            <a:off x="4304324" y="6453336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107504" y="2276873"/>
            <a:ext cx="8784976" cy="5558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100"/>
              </a:lnSpc>
              <a:spcBef>
                <a:spcPct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графе «Код выполняемой функции» заполняется ОКЗ 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справочником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«ОК 010-2014 (МСКЗ-08). Общероссийский классификатор занятий» (принят и введен в действие приказом Федерального агентства по техническому регулированию и метрологии от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12.12.2014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2020-ст)</a:t>
            </a:r>
          </a:p>
        </p:txBody>
      </p:sp>
    </p:spTree>
    <p:extLst>
      <p:ext uri="{BB962C8B-B14F-4D97-AF65-F5344CB8AC3E}">
        <p14:creationId xmlns:p14="http://schemas.microsoft.com/office/powerpoint/2010/main" xmlns="" val="49991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A846-B56C-4D7F-B9E3-8EBC6A756E07}" type="slidenum">
              <a:rPr lang="ru-RU" smtClean="0"/>
              <a:pPr/>
              <a:t>2</a:t>
            </a:fld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53353288"/>
              </p:ext>
            </p:extLst>
          </p:nvPr>
        </p:nvGraphicFramePr>
        <p:xfrm>
          <a:off x="72008" y="500467"/>
          <a:ext cx="8964488" cy="6168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58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0486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769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Вопрос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Ответ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961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Как заполнять в форме СЗВ-ТД с 01.07.2021 года – для трудовых функций, по которым созданы профессиональные стандарты, или для всех трудовых функций независимо от наличия  стандарта?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Начиная </a:t>
                      </a:r>
                      <a:r>
                        <a:rPr lang="ru-RU" sz="16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1 июля ( С 1 АВГУСТА) 2021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года графа «Код выполняемой функции» является обязательной для заполнения всеми РД. Указывается кодовое обозначение занятия, соответствующее занимаемой должности (профессии), виду трудовой деятельности при исполнении трудовых функций (работ, обязанностей) в соответствие с Общероссийским классификатором занятий (далее – ОКЗ).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В случае если занятие охватывает широкий круг трудовых функций, то классификацию осуществляют с использованием принципа </a:t>
                      </a:r>
                      <a:r>
                        <a:rPr lang="ru-RU" sz="16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приоритетности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Так, в случаях, когда функции работника связаны с различными стадиями процесса производства и распределения товаров и услуг, приоритет отдают </a:t>
                      </a:r>
                      <a:r>
                        <a:rPr lang="ru-RU" sz="16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производственным функциям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если при этом функции, такие как продажа, транспортное обслуживание или управление производственным процессом и тому подобное, не доминируют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165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Необходимо ли представлять сведения о трудовой деятельности на священнослужителей?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Учитывая, что священнослужители не являются работниками по трудовому договору, то на них не должны оформляться  трудовые книжки и представляться сведения о трудовой деятельности.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При этом по аналогии с иными ЗЛ, не являющимися работниками по трудовому договору, подтверждением страхового стажа является уплата страховых взносов(письмо Минтруда от 03.04.2020 № 14-2/В-364)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63132992"/>
              </p:ext>
            </p:extLst>
          </p:nvPr>
        </p:nvGraphicFramePr>
        <p:xfrm>
          <a:off x="47119" y="13558"/>
          <a:ext cx="9036496" cy="648072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Основные</a:t>
                      </a:r>
                      <a:r>
                        <a:rPr lang="ru-RU" sz="24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вопросы, возникающие при заполнении формы СЗВ-ТД</a:t>
                      </a:r>
                      <a:endParaRPr lang="ru-RU" sz="24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27" marR="91427" marT="45817" marB="4581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5529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A846-B56C-4D7F-B9E3-8EBC6A756E07}" type="slidenum">
              <a:rPr lang="ru-RU" smtClean="0"/>
              <a:pPr/>
              <a:t>3</a:t>
            </a:fld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48542720"/>
              </p:ext>
            </p:extLst>
          </p:nvPr>
        </p:nvGraphicFramePr>
        <p:xfrm>
          <a:off x="179512" y="467113"/>
          <a:ext cx="8784976" cy="6168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606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769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Вопрос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Ответ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961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Как работодателю представить форму СЗВ-ТД в отношении иностранных граждан, трудоустраивающихся на территории РФ впервые и не имеющих СНИЛС?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Согласно статье 65 ТК РФ: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заключении трудового договора лицо, поступающее на работу, обязано предъявлять работодателю документ, подтверждающий регистрацию в СПУ, в том числе в форме электронного документа;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случае, если на лицо, поступающее на работу впервые, не был открыт ИЛС, работодателем представляются в территориальный орган ПФР сведения, необходимые для регистрации указанного лица сведения.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 избежание ответственности за несоблюдение норм законодательства РФ, и в целях своевременного представления сведений по форме СЗВ-ТД целесообразно передавать Анкету ЗЛ и оформлять приказ о приеме на работу иностранных граждан после регистрации в СПУ.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165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Руководитель организации является единственным участником (учредителем), осуществляющим деятельность без заключения трудовых договоров. Представляется ли на него СЗВ-ТД?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отношения единственного участника (учредителя) трудовое законодательство не распространяется. Учитывая, что сведения о трудовой деятельности формируются на всех ЗЛ, с которыми заключены или прекращены трудовые договоры, то форма СЗВ-ТД на единственных учредителей не представляется (письмо Минтруда от 20.03.2020 № 14-2/В-293).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Вместе с тем если единственный учредитель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назначил себя приказом руководителем и внес запись в трудовую книжку, то сведения по форме СЗВ-ТД представляются.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40598477"/>
              </p:ext>
            </p:extLst>
          </p:nvPr>
        </p:nvGraphicFramePr>
        <p:xfrm>
          <a:off x="47119" y="13558"/>
          <a:ext cx="9036496" cy="648072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Основные</a:t>
                      </a:r>
                      <a:r>
                        <a:rPr lang="ru-RU" sz="24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вопросы, возникающие при заполнении формы СЗВ-ТД</a:t>
                      </a:r>
                      <a:endParaRPr lang="ru-RU" sz="24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27" marR="91427" marT="45817" marB="4581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1669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A846-B56C-4D7F-B9E3-8EBC6A756E07}" type="slidenum">
              <a:rPr lang="ru-RU" smtClean="0"/>
              <a:pPr/>
              <a:t>4</a:t>
            </a:fld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8517966"/>
              </p:ext>
            </p:extLst>
          </p:nvPr>
        </p:nvGraphicFramePr>
        <p:xfrm>
          <a:off x="179512" y="467113"/>
          <a:ext cx="8784976" cy="5945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726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769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Вопрос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Ответ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961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Необходимо ли представлять  сведения о трудовой деятельности в отношении  председателей ТСЖ?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Сведения о трудовой деятельности формируются на всех ЗЛ, с которыми заключены или прекращены трудовые (служебные) отношения.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Учитывая, что деятельность  члена правления ТСЖ осуществляется на гражданско-правовой основе, то сведения о трудовой деятельности в отношении председателей ТСЖ не представляются в ПФР (письмо Минтруда от 16.03.2020 № 14-2/В-269).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165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Какое кадровое мероприятие следует указать в       СЗВ-ТД в случае, когда работа по совместительству становится для сотрудника основной?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1) В случае  увольнения работника с основного места работы </a:t>
                      </a:r>
                      <a:r>
                        <a:rPr lang="ru-RU" sz="16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совместительству и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заключения нового трудового договора  кадровые мероприятия в форме СЗВ-ТД необходимо отразить как «УВОЛЬНЕНИЕ» с работы по совместительству и «ПРИЕМ» на основную работу у конкретного работодателя.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В случае если заключено дополнительное соглашение к трудовому договору с внесением изменений условий трудового договора, то кадровое мероприятие оформляется в виде «ПЕРЕВОДА» с работы по совместительству на основную работу у конкретного работодателя.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(письмо Минтруда от 25.03.2020 № 14-2/В-308)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52254312"/>
              </p:ext>
            </p:extLst>
          </p:nvPr>
        </p:nvGraphicFramePr>
        <p:xfrm>
          <a:off x="47119" y="13558"/>
          <a:ext cx="9036496" cy="648072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Основные</a:t>
                      </a:r>
                      <a:r>
                        <a:rPr lang="ru-RU" sz="24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вопросы, возникающие при заполнении формы СЗВ-ТД</a:t>
                      </a:r>
                      <a:endParaRPr lang="ru-RU" sz="24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27" marR="91427" marT="45817" marB="4581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6348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A846-B56C-4D7F-B9E3-8EBC6A756E07}" type="slidenum">
              <a:rPr lang="ru-RU" smtClean="0"/>
              <a:pPr/>
              <a:t>5</a:t>
            </a:fld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29279148"/>
              </p:ext>
            </p:extLst>
          </p:nvPr>
        </p:nvGraphicFramePr>
        <p:xfrm>
          <a:off x="179512" y="467113"/>
          <a:ext cx="8784976" cy="6097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606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769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Вопрос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Ответ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165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Надо ли представлять  СЗВ-ТД на лиц, осужденных к лишению свободы?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Каких-либо особенностей в порядке представления сведений о трудовой деятельности в отношении лиц, осужденных к лишению свободы не предусмотрено, в связи с этим СЗВ-ТД представляется в порядке, предусмотренном п.2.5 ст.11 Федерального закона №-27.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Федеральным законом от 31.07.2020 N 268-ФЗ «О внесении изменений в отдельные законодательные акты Российской Федерации» внесены изменения в ч. 4 ст. 173 Уголовно-исполнительного кодекса Российской Федерации: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Сведения о трудовой деятельности за период отбывания ареста или лишения свободы предоставляются способом, указанным в заявлении освобождаемого (на бумажном носителе, или в форме электронного документа, подписанного УКЭП (при ее наличии у руководителя исправительного учреждения).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В случае привлечения осужденных к оплачиваемому труду на предприятиях уголовно-исполнительной системы и иных  организациях, расположенных на территориях учреждений, исполняющих наказания, сведения о трудовой деятельности осужденных формируют указанные организации.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(письмо Минтруда от 14.05.2020 № 14-2/10В-3676)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4456913"/>
              </p:ext>
            </p:extLst>
          </p:nvPr>
        </p:nvGraphicFramePr>
        <p:xfrm>
          <a:off x="47119" y="13558"/>
          <a:ext cx="9036496" cy="648072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Основные</a:t>
                      </a:r>
                      <a:r>
                        <a:rPr lang="ru-RU" sz="24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вопросы, возникающие при заполнении формы СЗВ-ТД</a:t>
                      </a:r>
                      <a:endParaRPr lang="ru-RU" sz="24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27" marR="91427" marT="45817" marB="4581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56885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A846-B56C-4D7F-B9E3-8EBC6A756E07}" type="slidenum">
              <a:rPr lang="ru-RU" smtClean="0"/>
              <a:pPr/>
              <a:t>6</a:t>
            </a:fld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26518445"/>
              </p:ext>
            </p:extLst>
          </p:nvPr>
        </p:nvGraphicFramePr>
        <p:xfrm>
          <a:off x="179512" y="603347"/>
          <a:ext cx="8784976" cy="5345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606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769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Вопрос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Ответ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961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Кто должен представлять форму СЗВ-ТД на работников, осуществляющих трудовую деятельность в обособленном подразделении головной организации приказы по которым издаются центральным аппаратом?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соответствии со ст. 11 Федерального закона № 27-ФЗ страхователи представляют сведения о работающих у них зарегистрированных лицах в случаях приема на работу, переводов на другую постоянную работу и увольнения по форме СЗВ-ТД.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Согласно  пункту  1  статьи  6  Федерального  закона № 167 организации, производящие выплаты физическим лицам, являются страхователями.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Поскольку функции начисления и выплаты заработной платы возложены на обособленные подразделения, которые зарегистрированы в органах ПФР в качестве  страхователей, то обязанность в органы ПФР СЗВ-ТД возложена на указанного страхователя.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этом в случае если на центральный аппарат возложены функции по представлению сведений о трудовой деятельности за обособленные подразделения, то центральный аппарат может формировать и передавать сведения от имени обособленного подразделения с указанием соответствующих регистрационных данных.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43196554"/>
              </p:ext>
            </p:extLst>
          </p:nvPr>
        </p:nvGraphicFramePr>
        <p:xfrm>
          <a:off x="47119" y="13558"/>
          <a:ext cx="9036496" cy="648072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Основные</a:t>
                      </a:r>
                      <a:r>
                        <a:rPr lang="ru-RU" sz="24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вопросы, возникающие при заполнении формы СЗВ-ТД</a:t>
                      </a:r>
                      <a:endParaRPr lang="ru-RU" sz="24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27" marR="91427" marT="45817" marB="4581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75462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A846-B56C-4D7F-B9E3-8EBC6A756E07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04230473"/>
              </p:ext>
            </p:extLst>
          </p:nvPr>
        </p:nvGraphicFramePr>
        <p:xfrm>
          <a:off x="179512" y="620688"/>
          <a:ext cx="8784976" cy="6028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8114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Вопрос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Ответ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059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Какой порядок заполнения формы СЗВ-ТД в отношении отдельных категорий зарегистрированных?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Приказом Минтруда России от 24.08.2020 №533н установлен Порядок представления сведений о трудовой деятельности в отношении отдельной категории лиц.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Сведения по форме СЗВ-ТД представляются при увольнении ЗЛ со службы и содержат: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«Прием», «Увольнение» и информацию о подаче ЗЛ заявления о продолжении ведения работодателем трудовой книжки или о представлении сведений о трудовой деятельности, и сведения о дате заявления.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997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Необходимо ли представлять форму СЗВ-ТД на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стражеров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органов внутренних дел, с которыми на период испытания заключен срочный трудовой договор?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Правоотношения  со стажером, поступающим  на службу в органы внутренних дел, осуществляются на основании </a:t>
                      </a:r>
                      <a:r>
                        <a:rPr lang="ru-RU" sz="16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срочного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трудового договора, то представление сведений по форме СЗВ-ТД  должны осуществляться в общем порядке в соответствии со статьей 11 Федерального закона № 27-ФЗ.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После окончания срока испытания со стажером расторгается </a:t>
                      </a:r>
                      <a:r>
                        <a:rPr lang="ru-RU" sz="16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срочный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трудовой договор и 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заключается контракт.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этом случае необходимо представить форму СЗВ-ТД на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стражеров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об увольнении.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Дальнейшие сведения, связанные с прохождением службы в органах внутренних дел, представляются в ПФР при прекращении профессиональной службы (приказ Минтруда России от 24.08.2020 № 533н).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43070599"/>
              </p:ext>
            </p:extLst>
          </p:nvPr>
        </p:nvGraphicFramePr>
        <p:xfrm>
          <a:off x="47119" y="44624"/>
          <a:ext cx="9036496" cy="504056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Основные</a:t>
                      </a:r>
                      <a:r>
                        <a:rPr lang="ru-RU" sz="24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вопросы, возникающие при заполнении формы СЗВ-ТД</a:t>
                      </a:r>
                      <a:endParaRPr lang="ru-RU" sz="24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27" marR="91427" marT="45817" marB="4581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213818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12067</TotalTime>
  <Words>1519</Words>
  <Application>Microsoft Office PowerPoint</Application>
  <PresentationFormat>Экран (4:3)</PresentationFormat>
  <Paragraphs>135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6_Тема Office</vt:lpstr>
      <vt:lpstr>Постановлением Правления ПФР от 27.10.2020 №769п с 1 июля 2021 года вносятся изменения в форму «Сведения о трудовой деятельности зарегистрированных лиц»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Пенсионнй фонд Российской Федерации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Глухова Ирина Геннадьевна</dc:creator>
  <cp:lastModifiedBy>Stepanova</cp:lastModifiedBy>
  <cp:revision>472</cp:revision>
  <cp:lastPrinted>2021-03-29T07:22:05Z</cp:lastPrinted>
  <dcterms:created xsi:type="dcterms:W3CDTF">2018-11-26T11:02:13Z</dcterms:created>
  <dcterms:modified xsi:type="dcterms:W3CDTF">2021-08-27T09:32:15Z</dcterms:modified>
</cp:coreProperties>
</file>